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376" r:id="rId4"/>
    <p:sldId id="371" r:id="rId5"/>
    <p:sldId id="374" r:id="rId6"/>
    <p:sldId id="372" r:id="rId7"/>
    <p:sldId id="375" r:id="rId8"/>
    <p:sldId id="377" r:id="rId9"/>
    <p:sldId id="373" r:id="rId10"/>
    <p:sldId id="369" r:id="rId1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7223"/>
    <a:srgbClr val="F9E761"/>
    <a:srgbClr val="FD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5" autoAdjust="0"/>
    <p:restoredTop sz="92718" autoAdjust="0"/>
  </p:normalViewPr>
  <p:slideViewPr>
    <p:cSldViewPr>
      <p:cViewPr varScale="1">
        <p:scale>
          <a:sx n="75" d="100"/>
          <a:sy n="75" d="100"/>
        </p:scale>
        <p:origin x="1501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l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r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68F80A-C315-4549-A1F1-3B2416F5C37A}" type="datetimeFigureOut">
              <a:rPr lang="en-GB"/>
              <a:pPr>
                <a:defRPr/>
              </a:pPr>
              <a:t>19/08/2017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8152" tIns="49076" rIns="98152" bIns="49076" rtlCol="0" anchor="b"/>
          <a:lstStyle>
            <a:lvl1pPr algn="l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8152" tIns="49076" rIns="98152" bIns="490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CBE77DB-25B9-43FB-952D-C47DDDB3FB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8152" tIns="49076" rIns="98152" bIns="49076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3AEDEA-2834-40FA-B09C-37E5CE72CD16}" type="datetimeFigureOut">
              <a:rPr lang="en-GB"/>
              <a:pPr>
                <a:defRPr/>
              </a:pPr>
              <a:t>19/08/2017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152" tIns="49076" rIns="98152" bIns="4907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3750"/>
          </a:xfrm>
          <a:prstGeom prst="rect">
            <a:avLst/>
          </a:prstGeom>
        </p:spPr>
        <p:txBody>
          <a:bodyPr vert="horz" lIns="98152" tIns="49076" rIns="98152" bIns="490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8152" tIns="49076" rIns="98152" bIns="49076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8152" tIns="49076" rIns="98152" bIns="490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E8D74AB-AC9C-423C-A20B-896A0DCD2E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7B39D7-CB2A-4EC1-8380-4B8812B550B3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33DCE9-6899-456E-9F7F-E00DB6B887D0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092C-2A63-41C1-9D0C-7820A0F3F7B7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3FD9-1A30-491B-AE4E-2D5C06FF0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8403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F012-CBB1-4D6B-888A-F4496082B748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8491-7BF7-447D-98FE-B64DFBC3F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5428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F1CA-32AE-49AE-8479-C220E771FFB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7448-8A9D-403D-A499-58DF075D8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2206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15AE31-108F-4232-8CBC-4F1C2E0CA49D}" type="datetime1">
              <a:rPr lang="en-GB"/>
              <a:pPr>
                <a:defRPr/>
              </a:pPr>
              <a:t>19/08/2017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1771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blum_son\Desktop\Documents\Communications\Logos\ELdZ_Kenia_en_3\ELdZ_Kenia_en_3\ELdZ_Kenia_en\JPEG_RGB_600dpi\ELdZ_Ken_rgb_e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" b="27"/>
          <a:stretch>
            <a:fillRect/>
          </a:stretch>
        </p:blipFill>
        <p:spPr bwMode="auto">
          <a:xfrm>
            <a:off x="206375" y="12700"/>
            <a:ext cx="19462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C597B7-59F1-4BBA-8CD4-90442E16054A}" type="datetime1">
              <a:rPr lang="en-GB"/>
              <a:pPr>
                <a:defRPr/>
              </a:pPr>
              <a:t>19/08/2017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5627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3D7947-F5D8-4136-AA6E-5D750B7C0448}" type="datetime1">
              <a:rPr lang="en-GB"/>
              <a:pPr>
                <a:defRPr/>
              </a:pPr>
              <a:t>19/08/2017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9164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3BDE71-CBD9-4970-A902-81D9B2807852}" type="datetime1">
              <a:rPr lang="en-GB"/>
              <a:pPr>
                <a:defRPr/>
              </a:pPr>
              <a:t>19/08/2017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848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BB3518-C515-43C9-B6D5-A83738256404}" type="datetime1">
              <a:rPr lang="en-GB"/>
              <a:pPr>
                <a:defRPr/>
              </a:pPr>
              <a:t>19/08/2017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2955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C0BE57-4EE6-410D-933B-6F3CACA7C050}" type="datetime1">
              <a:rPr lang="en-GB"/>
              <a:pPr>
                <a:defRPr/>
              </a:pPr>
              <a:t>19/08/2017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121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73C0-6304-4055-94D9-F85E5EADEB26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CAB1-E90B-4903-B449-848D2EF74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402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6BEC-D6E9-4C13-83CC-3FF91D2CCC5B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15D1-BC51-4DAE-983E-C37B08FBE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78BA4-39C6-4E17-8121-BA8C1FD22AD9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8C60-B227-48CD-AB6C-24EFFF749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4975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D87E-82CC-43A0-AC72-17AEB95D9761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F041-D769-4EAF-B9E6-B98F87D25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1905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2DE2-9FC8-4A09-A0A8-DB334492D13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91A7-D389-4D27-B2E8-3519EE56D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9303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24EF-AE35-42A6-AFC7-3A9A05CDE447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47F6E-A3A4-4B29-B217-E01CF92D5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7544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19C62-F42C-47F2-B2FE-6A094C5EB350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8411-D927-45A1-A022-C039C779B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1521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AF21-7EFD-4733-939C-3766EC3600E1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9ED08-B4C9-4FDA-B2C7-990979979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6288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515619-3E28-4D29-A590-AD51F4421DC7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856749-91C0-46D1-A5BA-E54E381C0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layer</a:t>
            </a:r>
          </a:p>
          <a:p>
            <a:pPr lvl="1"/>
            <a:r>
              <a:rPr lang="en-GB" altLang="en-US" smtClean="0"/>
              <a:t>Second layer</a:t>
            </a:r>
          </a:p>
          <a:p>
            <a:pPr lvl="2"/>
            <a:r>
              <a:rPr lang="en-GB" altLang="en-US" smtClean="0"/>
              <a:t>Third layer</a:t>
            </a:r>
          </a:p>
          <a:p>
            <a:pPr lvl="3"/>
            <a:r>
              <a:rPr lang="en-GB" altLang="en-US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072FB970-9886-4395-B0B2-4CA38A793AC6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9E43F8B-9283-4E45-BD0C-24EBA7FC7C67}" type="datetime1">
              <a:rPr lang="en-GB"/>
              <a:pPr>
                <a:defRPr/>
              </a:pPr>
              <a:t>19/08/2017</a:t>
            </a:fld>
            <a:endParaRPr lang="en-GB" dirty="0"/>
          </a:p>
        </p:txBody>
      </p:sp>
      <p:sp>
        <p:nvSpPr>
          <p:cNvPr id="205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here to add title</a:t>
            </a:r>
            <a:endParaRPr lang="de-DE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ts val="400"/>
        </a:spcBef>
        <a:spcAft>
          <a:spcPts val="800"/>
        </a:spcAft>
        <a:buClr>
          <a:srgbClr val="C80F0F"/>
        </a:buClr>
        <a:buFont typeface="Arial" panose="020B0604020202020204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anose="020B0604020202020204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anose="020B0604020202020204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anose="020B0604020202020204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eaLnBrk="0" fontAlgn="base" hangingPunct="0">
        <a:spcBef>
          <a:spcPts val="400"/>
        </a:spcBef>
        <a:spcAft>
          <a:spcPts val="800"/>
        </a:spcAft>
        <a:buClr>
          <a:srgbClr val="6E6452"/>
        </a:buClr>
        <a:buFont typeface="Arial" panose="020B0604020202020204" pitchFamily="34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:\Documents and Settings\esther.muthoni\Local Settings\Temp\Temporary Directory 6 for GDC New Logos.zip\GDC New Logos\GDC New Logo - Aug 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" b="76"/>
          <a:stretch>
            <a:fillRect/>
          </a:stretch>
        </p:blipFill>
        <p:spPr bwMode="auto">
          <a:xfrm>
            <a:off x="6629400" y="4724400"/>
            <a:ext cx="19923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81000" y="790575"/>
            <a:ext cx="8001000" cy="2105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32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C161E3-4D88-45FA-A893-1316E7DA9281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EAAA2-22AD-4EC2-ADBF-3A3300D8E49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1270" name="Picture 7" descr="C:\Documents and Settings\admin\Desktop\charlote\masc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2288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5"/>
          <p:cNvSpPr txBox="1">
            <a:spLocks noChangeArrowheads="1"/>
          </p:cNvSpPr>
          <p:nvPr/>
        </p:nvSpPr>
        <p:spPr bwMode="auto">
          <a:xfrm>
            <a:off x="304800" y="2655888"/>
            <a:ext cx="8077200" cy="1200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UBSUP - DTF project - KENYA</a:t>
            </a:r>
            <a: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altLang="en-US" sz="3200" b="1" dirty="0" smtClean="0">
                <a:solidFill>
                  <a:srgbClr val="C00000"/>
                </a:solidFill>
              </a:rPr>
              <a:t>Agricultural use of co-compost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95C7F5-7B3F-4771-A8AB-149E63DD698B}" type="datetime1">
              <a:rPr lang="en-US" smtClean="0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D014AF-5DFB-4DC1-9BEB-110ED269E14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3054350"/>
            <a:ext cx="4033837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025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0259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166688"/>
            <a:ext cx="400526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900523-6D06-4858-A5A8-E574EE8D370A}" type="datetime1">
              <a:rPr lang="en-US" smtClean="0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B59454-4A75-4F1B-B469-E3D4A3882D2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ZA" altLang="en-US" sz="3600" smtClean="0"/>
              <a:t>As base for planting</a:t>
            </a:r>
            <a:endParaRPr lang="en-ZA" altLang="en-US" sz="2800" i="1" smtClean="0"/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52400" y="1143000"/>
            <a:ext cx="439896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ZA" altLang="en-US" sz="1800" b="1">
                <a:latin typeface="Arial" panose="020B0604020202020204" pitchFamily="34" charset="0"/>
              </a:rPr>
              <a:t>Trees, shrubs and bushes: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ZA" altLang="en-US" sz="1800">
                <a:latin typeface="Arial" panose="020B0604020202020204" pitchFamily="34" charset="0"/>
              </a:rPr>
              <a:t>Mix 1/4 co-compost and 3/4 soil and fill the planting holes with that mix</a:t>
            </a:r>
          </a:p>
        </p:txBody>
      </p:sp>
      <p:pic>
        <p:nvPicPr>
          <p:cNvPr id="143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6235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"/>
          <a:stretch>
            <a:fillRect/>
          </a:stretch>
        </p:blipFill>
        <p:spPr bwMode="auto">
          <a:xfrm>
            <a:off x="0" y="2516188"/>
            <a:ext cx="2174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852863"/>
            <a:ext cx="1484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684463"/>
            <a:ext cx="1484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38575"/>
            <a:ext cx="1484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0331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1723860">
            <a:off x="3676650" y="3789363"/>
            <a:ext cx="1262063" cy="35083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900523-6D06-4858-A5A8-E574EE8D370A}" type="datetime1">
              <a:rPr lang="en-US" smtClean="0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A7E668-CA00-4B3D-A7E6-A9AC7D5219D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25413" y="1524000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b="1">
                <a:latin typeface="Arial" panose="020B0604020202020204" pitchFamily="34" charset="0"/>
              </a:rPr>
              <a:t>Flower pots and repotting: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ZA" altLang="en-US" sz="1800">
                <a:latin typeface="Arial" panose="020B0604020202020204" pitchFamily="34" charset="0"/>
              </a:rPr>
              <a:t>Mix 1/3 compost and 2/3 soil. Other possibility: 1/3 co-compost, 1/3 soil and 1/3 sand</a:t>
            </a:r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ZA" altLang="en-US" sz="3600" smtClean="0"/>
              <a:t>As base for planting</a:t>
            </a:r>
            <a:endParaRPr lang="en-ZA" altLang="en-US" sz="2800" i="1" smtClean="0"/>
          </a:p>
        </p:txBody>
      </p:sp>
      <p:pic>
        <p:nvPicPr>
          <p:cNvPr id="153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628900"/>
            <a:ext cx="15113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522663"/>
            <a:ext cx="1484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"/>
          <a:stretch>
            <a:fillRect/>
          </a:stretch>
        </p:blipFill>
        <p:spPr bwMode="auto">
          <a:xfrm>
            <a:off x="0" y="4238625"/>
            <a:ext cx="2174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62188"/>
            <a:ext cx="38100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408238" y="3575050"/>
            <a:ext cx="1473200" cy="5175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900523-6D06-4858-A5A8-E574EE8D370A}" type="datetime1">
              <a:rPr lang="en-US" smtClean="0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0E247D-367B-4281-B61D-331E3E657A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ZA" altLang="en-US" sz="3600" smtClean="0"/>
              <a:t>As fertilizer</a:t>
            </a:r>
            <a:endParaRPr lang="en-ZA" altLang="en-US" sz="2800" i="1" smtClean="0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52400" y="1211263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b="1">
                <a:latin typeface="Arial" panose="020B0604020202020204" pitchFamily="34" charset="0"/>
              </a:rPr>
              <a:t>Fruit trees and ornamental trees: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ZA" altLang="en-US" sz="1800">
                <a:latin typeface="Arial" panose="020B0604020202020204" pitchFamily="34" charset="0"/>
              </a:rPr>
              <a:t>Lay a layer of 1cm of co-compost (2kg/m2) around the trunk and cover with straw or other mulching material</a:t>
            </a: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422433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465388"/>
            <a:ext cx="15430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089400"/>
            <a:ext cx="154305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2165350" y="3624263"/>
            <a:ext cx="1473200" cy="5175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900523-6D06-4858-A5A8-E574EE8D370A}" type="datetime1">
              <a:rPr lang="en-US" smtClean="0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775EE3-026B-41DD-B590-3E92B274F9A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ZA" altLang="en-US" sz="3600" smtClean="0"/>
              <a:t>As fertilizer</a:t>
            </a:r>
            <a:endParaRPr lang="en-ZA" altLang="en-US" sz="2800" i="1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1120775"/>
            <a:ext cx="7467600" cy="1893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ZA" b="1" dirty="0"/>
              <a:t>Fruits and vegetables:</a:t>
            </a:r>
          </a:p>
          <a:p>
            <a:pPr>
              <a:defRPr/>
            </a:pPr>
            <a:r>
              <a:rPr lang="en-ZA" dirty="0"/>
              <a:t>Can be applied in three different ways: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dirty="0"/>
              <a:t>On the top soil with light combing to mix the co-compost with soil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dirty="0"/>
              <a:t>Between each row of vegetable, before mulching on top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dirty="0"/>
              <a:t>In the planting hole with a thin layer of soil to avoid direct contact of the co-compost with the seeds </a:t>
            </a:r>
          </a:p>
        </p:txBody>
      </p:sp>
      <p:pic>
        <p:nvPicPr>
          <p:cNvPr id="174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3287713"/>
            <a:ext cx="2868613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276600"/>
            <a:ext cx="2871788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287713"/>
            <a:ext cx="286067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A0DF40-885E-4827-B1A2-CBEEF8A17F46}" type="datetime1">
              <a:rPr lang="en-US" smtClean="0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0ECFBD-40D1-402F-8421-500241A27DD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77813" y="1557338"/>
            <a:ext cx="8534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en-ZA" altLang="en-US" sz="1800" b="1" dirty="0" smtClean="0">
                <a:latin typeface="Arial" panose="020B0604020202020204" pitchFamily="34" charset="0"/>
              </a:rPr>
              <a:t>Tomatoes, pepper, lettuce, courgette, potatoes, corn: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ZA" altLang="en-US" sz="1800" dirty="0" smtClean="0">
                <a:latin typeface="Arial" panose="020B0604020202020204" pitchFamily="34" charset="0"/>
              </a:rPr>
              <a:t>High nutritional requirements </a:t>
            </a:r>
            <a:r>
              <a:rPr lang="en-ZA" altLang="en-US" sz="18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4 kg/m2/an</a:t>
            </a:r>
            <a:endParaRPr lang="en-ZA" altLang="en-US" sz="1800" dirty="0" smtClean="0">
              <a:latin typeface="Arial" panose="020B0604020202020204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19088" y="3127375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en-ZA" altLang="en-US" sz="1800" b="1" dirty="0" smtClean="0">
                <a:latin typeface="Arial" panose="020B0604020202020204" pitchFamily="34" charset="0"/>
              </a:rPr>
              <a:t>Beans, carrots, spinach, beetroot, peas 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ZA" altLang="en-US" sz="1800" dirty="0" smtClean="0">
                <a:latin typeface="Arial" panose="020B0604020202020204" pitchFamily="34" charset="0"/>
              </a:rPr>
              <a:t>Medium nutritional requirements </a:t>
            </a:r>
            <a:r>
              <a:rPr lang="en-ZA" altLang="en-US" sz="18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2 kg/m2/an</a:t>
            </a:r>
            <a:endParaRPr lang="en-ZA" altLang="en-US" sz="1800" dirty="0" smtClean="0">
              <a:latin typeface="Arial" panose="020B0604020202020204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69888" y="4640263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en-ZA" altLang="en-US" sz="1800" b="1" dirty="0" smtClean="0">
                <a:latin typeface="Arial" panose="020B0604020202020204" pitchFamily="34" charset="0"/>
              </a:rPr>
              <a:t>Cabbage, garlic, onion, herbs 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ZA" altLang="en-US" sz="1800" dirty="0" smtClean="0">
                <a:latin typeface="Arial" panose="020B0604020202020204" pitchFamily="34" charset="0"/>
              </a:rPr>
              <a:t>Low nutritional requirements </a:t>
            </a:r>
            <a:r>
              <a:rPr lang="en-ZA" altLang="en-US" sz="1800" dirty="0" smtClean="0">
                <a:latin typeface="Arial" panose="020B0604020202020204" pitchFamily="34" charset="0"/>
                <a:sym typeface="Wingdings" panose="05000000000000000000" pitchFamily="2" charset="2"/>
              </a:rPr>
              <a:t> 0.5 kg/m2/an</a:t>
            </a:r>
            <a:endParaRPr lang="en-ZA" altLang="en-US" sz="1800" dirty="0" smtClean="0">
              <a:latin typeface="Arial" panose="020B0604020202020204" pitchFamily="34" charset="0"/>
            </a:endParaRP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2247900"/>
            <a:ext cx="3829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795713"/>
            <a:ext cx="39576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5286375"/>
            <a:ext cx="39576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304800" y="1036638"/>
            <a:ext cx="310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2000" i="1">
                <a:latin typeface="Arial" panose="020B0604020202020204" pitchFamily="34" charset="0"/>
              </a:rPr>
              <a:t>Dosage upon culture type</a:t>
            </a:r>
          </a:p>
        </p:txBody>
      </p:sp>
      <p:sp>
        <p:nvSpPr>
          <p:cNvPr id="18443" name="Title 1"/>
          <p:cNvSpPr>
            <a:spLocks noGrp="1"/>
          </p:cNvSpPr>
          <p:nvPr>
            <p:ph type="title"/>
          </p:nvPr>
        </p:nvSpPr>
        <p:spPr>
          <a:xfrm>
            <a:off x="152400" y="-85725"/>
            <a:ext cx="8229600" cy="1143000"/>
          </a:xfrm>
        </p:spPr>
        <p:txBody>
          <a:bodyPr/>
          <a:lstStyle/>
          <a:p>
            <a:r>
              <a:rPr lang="en-ZA" altLang="en-US" sz="3600" smtClean="0"/>
              <a:t>As fertilizer</a:t>
            </a:r>
            <a:endParaRPr lang="en-ZA" altLang="en-US" sz="2800" i="1" smtClean="0"/>
          </a:p>
        </p:txBody>
      </p:sp>
      <p:pic>
        <p:nvPicPr>
          <p:cNvPr id="1844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566988"/>
            <a:ext cx="2782888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900523-6D06-4858-A5A8-E574EE8D370A}" type="datetime1">
              <a:rPr lang="en-US" smtClean="0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69A4A9-D078-4383-A24F-97DD84EFDA9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ZA" altLang="en-US" sz="3600" smtClean="0"/>
              <a:t>As soil conditioner</a:t>
            </a:r>
            <a:endParaRPr lang="en-ZA" altLang="en-US" sz="2800" i="1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1177925"/>
            <a:ext cx="8534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2000" dirty="0"/>
              <a:t>Mix the co-compost with the soil at a depth of 10 cm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b="1" dirty="0"/>
              <a:t>Light soils or sandy soils: </a:t>
            </a:r>
            <a:r>
              <a:rPr lang="en-ZA" dirty="0"/>
              <a:t>12 kg/m2 every 5 years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b="1" dirty="0"/>
              <a:t>Heavy soils</a:t>
            </a:r>
            <a:r>
              <a:rPr lang="en-ZA" dirty="0"/>
              <a:t>: 6 kg/m2 every 3 years</a:t>
            </a:r>
          </a:p>
        </p:txBody>
      </p:sp>
      <p:pic>
        <p:nvPicPr>
          <p:cNvPr id="194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2438400"/>
            <a:ext cx="44259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286000"/>
            <a:ext cx="3646487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458200" cy="1600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tabLst>
                <a:tab pos="88900" algn="l"/>
                <a:tab pos="268288" algn="l"/>
              </a:tabLst>
              <a:defRPr/>
            </a:pPr>
            <a:r>
              <a:rPr lang="en-GB" altLang="en-US" sz="3200" b="1" dirty="0" smtClean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 you have any questions, remarks or suggestions?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E76128-63B1-42D2-B944-8035C8D3D47E}" type="datetime1">
              <a:rPr lang="en-US"/>
              <a:pPr>
                <a:defRPr/>
              </a:pPr>
              <a:t>8/19/2017</a:t>
            </a:fld>
            <a:endParaRPr lang="en-US"/>
          </a:p>
        </p:txBody>
      </p:sp>
      <p:sp>
        <p:nvSpPr>
          <p:cNvPr id="2048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52B696-99C4-438B-8982-6A9CC9C0A6C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0485" name="Grafik 8" descr="imagesUABJNRZ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971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8628</TotalTime>
  <Words>261</Words>
  <Application>Microsoft Office PowerPoint</Application>
  <PresentationFormat>On-screen Show (4:3)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Arial Narrow</vt:lpstr>
      <vt:lpstr>Wingdings</vt:lpstr>
      <vt:lpstr>Office Theme</vt:lpstr>
      <vt:lpstr>GIZ_Banner_Kopfzeile-Ausland (3)</vt:lpstr>
      <vt:lpstr> </vt:lpstr>
      <vt:lpstr>PowerPoint Presentation</vt:lpstr>
      <vt:lpstr>As base for planting</vt:lpstr>
      <vt:lpstr>As base for planting</vt:lpstr>
      <vt:lpstr>As fertilizer</vt:lpstr>
      <vt:lpstr>As fertilizer</vt:lpstr>
      <vt:lpstr>As fertilizer</vt:lpstr>
      <vt:lpstr>As soil conditioner</vt:lpstr>
      <vt:lpstr>Do you have any questions, remarks or suggestions?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Services Trust Fund</dc:title>
  <dc:creator>Maria.Notley</dc:creator>
  <cp:lastModifiedBy>Bernard Njenga</cp:lastModifiedBy>
  <cp:revision>541</cp:revision>
  <cp:lastPrinted>2012-07-20T13:18:10Z</cp:lastPrinted>
  <dcterms:created xsi:type="dcterms:W3CDTF">2011-07-26T11:49:09Z</dcterms:created>
  <dcterms:modified xsi:type="dcterms:W3CDTF">2017-08-19T01:03:37Z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0008001e140000000000010271a00207f4000400038000</vt:lpwstr>
  </property>
</Properties>
</file>